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Oswald Regular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0659BB-4DD0-4421-9E7B-DAD74AAE0418}">
  <a:tblStyle styleId="{430659BB-4DD0-4421-9E7B-DAD74AAE04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swaldRegular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OswaldRegula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df6110bd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df6110b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df6110bd4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df6110bd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de37bff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de37bff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ea452c6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ea452c6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365ef43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365ef43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216ac8b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216ac8b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df6110bd4_1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df6110bd4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38a9fc4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38a9fc4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f6110bd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df6110bd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38a9fc4e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38a9fc4e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442903b2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442903b2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de37bff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de37bff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f6110bd4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f6110bd4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df6110bd4_1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df6110bd4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ackend-silvafacundo.cloud.okteto.net/.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201800" y="311250"/>
            <a:ext cx="36615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latin typeface="Oswald Regular"/>
                <a:ea typeface="Oswald Regular"/>
                <a:cs typeface="Oswald Regular"/>
                <a:sym typeface="Oswald Regular"/>
              </a:rPr>
              <a:t>Colón Café Bar</a:t>
            </a:r>
            <a:endParaRPr sz="4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925" y="1509675"/>
            <a:ext cx="2124150" cy="21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/>
        </p:nvSpPr>
        <p:spPr>
          <a:xfrm>
            <a:off x="201800" y="3150925"/>
            <a:ext cx="340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Facundo Silva - 162115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Lucas Rivero - 162114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Franco Zoia - 148488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Manuel Seligmann - 162624 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Facundo Bobadilla - 143482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Nicolas Sciarrotta - 141707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1159750" y="1921075"/>
            <a:ext cx="3269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Recibir solicitudes de pedidos y </a:t>
            </a: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evaluación, para aceptar o rechazarlo </a:t>
            </a: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teniendo en cuenta </a:t>
            </a: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las siguientes restricciones:</a:t>
            </a:r>
            <a:endParaRPr sz="1800">
              <a:solidFill>
                <a:srgbClr val="EFEFE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Horario</a:t>
            </a:r>
            <a:endParaRPr sz="1800">
              <a:solidFill>
                <a:srgbClr val="EFEFE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Stock</a:t>
            </a:r>
            <a:endParaRPr sz="1800">
              <a:solidFill>
                <a:srgbClr val="EFEFE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rgbClr val="EFEFE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La cantidad solicitada de productos  </a:t>
            </a:r>
            <a:endParaRPr sz="1800">
              <a:solidFill>
                <a:srgbClr val="EFEFE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1228950" y="503350"/>
            <a:ext cx="6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350" y="903551"/>
            <a:ext cx="2806284" cy="18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>
            <p:ph type="title"/>
          </p:nvPr>
        </p:nvSpPr>
        <p:spPr>
          <a:xfrm>
            <a:off x="5266350" y="3055550"/>
            <a:ext cx="35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Regular"/>
                <a:ea typeface="Oswald Regular"/>
                <a:cs typeface="Oswald Regular"/>
                <a:sym typeface="Oswald Regular"/>
              </a:rPr>
              <a:t>Preparación del pedido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5266350" y="3595375"/>
            <a:ext cx="290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Los mozos preparan el pedido e informan que está disponible.</a:t>
            </a:r>
            <a:endParaRPr sz="17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1159750" y="1068847"/>
            <a:ext cx="31404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Regular"/>
                <a:ea typeface="Oswald Regular"/>
                <a:cs typeface="Oswald Regular"/>
                <a:sym typeface="Oswald Regular"/>
              </a:rPr>
              <a:t>Recibir y administrar solicitudes de pedidos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PROCESOS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150" y="1056461"/>
            <a:ext cx="3140400" cy="1938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1159750" y="1879525"/>
            <a:ext cx="3269700" cy="30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-"/>
            </a:pP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En el bar el cajero recibe los pagos de las pedidos.</a:t>
            </a:r>
            <a:b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 Regular"/>
              <a:buChar char="-"/>
            </a:pP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Entrega a través del delivery, este recibe el dinero y se lo entrega al cajero.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8" name="Google Shape;248;p23"/>
          <p:cNvSpPr txBox="1"/>
          <p:nvPr>
            <p:ph type="title"/>
          </p:nvPr>
        </p:nvSpPr>
        <p:spPr>
          <a:xfrm>
            <a:off x="1159750" y="1068848"/>
            <a:ext cx="31404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Regular"/>
                <a:ea typeface="Oswald Regular"/>
                <a:cs typeface="Oswald Regular"/>
                <a:sym typeface="Oswald Regular"/>
              </a:rPr>
              <a:t>Gestionar cobros de pedidos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49" name="Google Shape;249;p23"/>
          <p:cNvSpPr txBox="1"/>
          <p:nvPr>
            <p:ph type="title"/>
          </p:nvPr>
        </p:nvSpPr>
        <p:spPr>
          <a:xfrm>
            <a:off x="5266350" y="3055550"/>
            <a:ext cx="35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Oswald Regular"/>
                <a:ea typeface="Oswald Regular"/>
                <a:cs typeface="Oswald Regular"/>
                <a:sym typeface="Oswald Regular"/>
              </a:rPr>
              <a:t>Entrega del pedido</a:t>
            </a:r>
            <a:endParaRPr sz="23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5266350" y="3587975"/>
            <a:ext cx="290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Dentro del mismo bar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Opción take-away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 Regular"/>
              <a:buChar char="-"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Delivery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51" name="Google Shape;251;p23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PROCESOS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idx="4294967295" type="body"/>
          </p:nvPr>
        </p:nvSpPr>
        <p:spPr>
          <a:xfrm>
            <a:off x="197075" y="968875"/>
            <a:ext cx="3635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0">
                <a:latin typeface="Oswald Regular"/>
                <a:ea typeface="Oswald Regular"/>
                <a:cs typeface="Oswald Regular"/>
                <a:sym typeface="Oswald Regular"/>
              </a:rPr>
              <a:t>Características principales </a:t>
            </a:r>
            <a:endParaRPr sz="10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950" y="1497762"/>
            <a:ext cx="4893299" cy="32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197075" y="1492675"/>
            <a:ext cx="36351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 Regular"/>
              <a:buChar char="-"/>
            </a:pPr>
            <a:r>
              <a:rPr lang="es" sz="16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El sistema se ejecuta en forma de una web progresiva (PWA).</a:t>
            </a:r>
            <a:endParaRPr sz="16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 Regular"/>
              <a:buChar char="-"/>
            </a:pPr>
            <a:r>
              <a:rPr lang="es" sz="16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Integración del servicio de MercadoPago.</a:t>
            </a:r>
            <a:endParaRPr sz="16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 Regular"/>
              <a:buChar char="-"/>
            </a:pPr>
            <a:r>
              <a:rPr lang="es" sz="16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Integración servicio de Google Maps para calcular la distancia.</a:t>
            </a:r>
            <a:endParaRPr sz="16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swald Regular"/>
              <a:buChar char="-"/>
            </a:pPr>
            <a:r>
              <a:rPr lang="es" sz="16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Integración de sistema de puntos.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>
            <p:ph idx="4294967295" type="title"/>
          </p:nvPr>
        </p:nvSpPr>
        <p:spPr>
          <a:xfrm>
            <a:off x="3985900" y="891169"/>
            <a:ext cx="48933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Arquitectura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61" name="Google Shape;261;p24"/>
          <p:cNvSpPr txBox="1"/>
          <p:nvPr>
            <p:ph idx="4294967295"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SISTEMA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1081675" y="1044900"/>
            <a:ext cx="75792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El sistema propuesto permite cubrir las siguientes </a:t>
            </a: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características</a:t>
            </a: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: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Mostraremos ejemplos de funcionamiento en</a:t>
            </a: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 la </a:t>
            </a:r>
            <a:r>
              <a:rPr lang="es" sz="1800" u="sng">
                <a:solidFill>
                  <a:schemeClr val="hlink"/>
                </a:solidFill>
                <a:latin typeface="Oswald Regular"/>
                <a:ea typeface="Oswald Regular"/>
                <a:cs typeface="Oswald Regular"/>
                <a:sym typeface="Oswald Regular"/>
                <a:hlinkClick r:id="rId3"/>
              </a:rPr>
              <a:t>página de producción</a:t>
            </a:r>
            <a:r>
              <a:rPr lang="es" sz="1800">
                <a:latin typeface="Oswald Regular"/>
                <a:ea typeface="Oswald Regular"/>
                <a:cs typeface="Oswald Regular"/>
                <a:sym typeface="Oswald Regular"/>
              </a:rPr>
              <a:t>.</a:t>
            </a:r>
            <a:endParaRPr sz="18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25"/>
          <p:cNvGraphicFramePr/>
          <p:nvPr/>
        </p:nvGraphicFramePr>
        <p:xfrm>
          <a:off x="989125" y="149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{430659BB-4DD0-4421-9E7B-DAD74AAE0418}</a:tableStyleId>
              </a:tblPr>
              <a:tblGrid>
                <a:gridCol w="3882150"/>
                <a:gridCol w="3882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Usuario 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Staff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363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Login Usuario 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Realizar pedidos y abonarlos (efectivo, MP, puntos)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Elegir modo de entrega (Take away o delivery)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Login Staff 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Carga de productos 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Ver y modificar estados de pedido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Oswald Regular"/>
                        <a:buChar char="-"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Ver 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históricos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 de precio por producto, 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recaudación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, productos 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más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 vendidos, cantidad de ventas por pedidos, tipo de entrega, tipo de pago, cliente que 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más</a:t>
                      </a:r>
                      <a:r>
                        <a:rPr lang="es">
                          <a:solidFill>
                            <a:schemeClr val="lt1"/>
                          </a:solidFill>
                          <a:latin typeface="Oswald Regular"/>
                          <a:ea typeface="Oswald Regular"/>
                          <a:cs typeface="Oswald Regular"/>
                          <a:sym typeface="Oswald Regular"/>
                        </a:rPr>
                        <a:t> compra realizó.</a:t>
                      </a:r>
                      <a:endParaRPr>
                        <a:solidFill>
                          <a:schemeClr val="lt1"/>
                        </a:solidFill>
                        <a:latin typeface="Oswald Regular"/>
                        <a:ea typeface="Oswald Regular"/>
                        <a:cs typeface="Oswald Regular"/>
                        <a:sym typeface="Oswald Regula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9" name="Google Shape;269;p25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FUNCIONAMIENTO POR TIPO DE USUARIO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idx="1" type="body"/>
          </p:nvPr>
        </p:nvSpPr>
        <p:spPr>
          <a:xfrm>
            <a:off x="1081675" y="1044900"/>
            <a:ext cx="75792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swald"/>
                <a:ea typeface="Oswald"/>
                <a:cs typeface="Oswald"/>
                <a:sym typeface="Oswald"/>
              </a:rPr>
              <a:t>A continuación se van a explicar los pasos para instalar la aplicación en el dispositivo móvil y desktop.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es" sz="1600">
                <a:latin typeface="Oswald"/>
                <a:ea typeface="Oswald"/>
                <a:cs typeface="Oswald"/>
                <a:sym typeface="Oswald"/>
              </a:rPr>
              <a:t>Dispositivo móvil: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swald"/>
              <a:buChar char="-"/>
            </a:pPr>
            <a:r>
              <a:rPr lang="es" sz="1500">
                <a:latin typeface="Oswald"/>
                <a:ea typeface="Oswald"/>
                <a:cs typeface="Oswald"/>
                <a:sym typeface="Oswald"/>
              </a:rPr>
              <a:t>Escanear el código QR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Oswald"/>
              <a:buChar char="-"/>
            </a:pPr>
            <a:r>
              <a:rPr lang="es" sz="1500">
                <a:latin typeface="Oswald"/>
                <a:ea typeface="Oswald"/>
                <a:cs typeface="Oswald"/>
                <a:sym typeface="Oswald"/>
              </a:rPr>
              <a:t>Explicación en base al sistema utilizado por el dispositivo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Oswald"/>
              <a:buChar char="-"/>
            </a:pPr>
            <a:r>
              <a:rPr lang="es" sz="1600">
                <a:latin typeface="Oswald"/>
                <a:ea typeface="Oswald"/>
                <a:cs typeface="Oswald"/>
                <a:sym typeface="Oswald"/>
              </a:rPr>
              <a:t>Desktop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INSTALACIÓN 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375" y="1592750"/>
            <a:ext cx="1958001" cy="19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Preguntas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25" y="1099950"/>
            <a:ext cx="4450049" cy="3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/>
        </p:nvSpPr>
        <p:spPr>
          <a:xfrm>
            <a:off x="152150" y="44150"/>
            <a:ext cx="23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Facundo Silva - 162115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5907200" y="44150"/>
            <a:ext cx="21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Lucas Rivero - 162114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6115250" y="2571750"/>
            <a:ext cx="25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Franco Zoia - 148488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72550" y="2571738"/>
            <a:ext cx="29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Manuel Seligmann - 162624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3093888" y="2571750"/>
            <a:ext cx="29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Facundo Bobadilla - 143482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2871375" y="44150"/>
            <a:ext cx="29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Nicolas Sciarrotta - 141707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3">
            <a:alphaModFix/>
          </a:blip>
          <a:srcRect b="-22724" l="0" r="-14194" t="8530"/>
          <a:stretch/>
        </p:blipFill>
        <p:spPr>
          <a:xfrm>
            <a:off x="3485588" y="3076300"/>
            <a:ext cx="1727774" cy="236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957" y="2946925"/>
            <a:ext cx="1378044" cy="209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599" y="505850"/>
            <a:ext cx="1465047" cy="19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 rotWithShape="1">
          <a:blip r:embed="rId6">
            <a:alphaModFix/>
          </a:blip>
          <a:srcRect b="14535" l="34081" r="16886" t="29059"/>
          <a:stretch/>
        </p:blipFill>
        <p:spPr>
          <a:xfrm>
            <a:off x="311000" y="525600"/>
            <a:ext cx="2218056" cy="19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0100" y="3090024"/>
            <a:ext cx="2466576" cy="1643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 rotWithShape="1">
          <a:blip r:embed="rId8">
            <a:alphaModFix/>
          </a:blip>
          <a:srcRect b="14196" l="0" r="40603" t="46631"/>
          <a:stretch/>
        </p:blipFill>
        <p:spPr>
          <a:xfrm>
            <a:off x="6305750" y="582200"/>
            <a:ext cx="1955251" cy="171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1203275" y="1017725"/>
            <a:ext cx="69222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  <a:t>Colón Café Bar es un pequeño bar ubicado en Chivilcoy</a:t>
            </a:r>
            <a:b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</a:br>
            <a: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  <a:t>en la calle Vicente López 170.</a:t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54" y="2178075"/>
            <a:ext cx="3996902" cy="266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SOBRE EL BAR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/>
        </p:nvSpPr>
        <p:spPr>
          <a:xfrm>
            <a:off x="1127400" y="962100"/>
            <a:ext cx="7379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-"/>
            </a:pP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Las restricciones que impone la organización es en cuanto al pasaje de los    pedidos a cocina, ya que la condición es que se utilice el sistema para este fin.</a:t>
            </a:r>
            <a:b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-"/>
            </a:pP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 pedidos deben tener una </a:t>
            </a: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cantidad coherente de productos (La cantidad queda a </a:t>
            </a: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consideración</a:t>
            </a: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de la persona que acepta o rechaza los pedidos).</a:t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-"/>
            </a:pP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 clientes no pueden cancelar un pedido, una vez que este ya paso el estado de pendiente.</a:t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-"/>
            </a:pP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Los clientes pueden realizar más de un pedido en simultáneo.</a:t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swald"/>
              <a:buChar char="-"/>
            </a:pPr>
            <a:r>
              <a:rPr b="1"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 el pago virtual no fue realizado, el delivery no realiza el pedido.</a:t>
            </a:r>
            <a:endParaRPr b="1"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REGLAS DE NEGOCIO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17"/>
          <p:cNvCxnSpPr>
            <a:stCxn id="174" idx="2"/>
            <a:endCxn id="175" idx="0"/>
          </p:cNvCxnSpPr>
          <p:nvPr/>
        </p:nvCxnSpPr>
        <p:spPr>
          <a:xfrm flipH="1" rot="-5400000">
            <a:off x="5011250" y="2541025"/>
            <a:ext cx="8331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6" name="Google Shape;176;p17"/>
          <p:cNvCxnSpPr>
            <a:stCxn id="177" idx="0"/>
            <a:endCxn id="174" idx="2"/>
          </p:cNvCxnSpPr>
          <p:nvPr/>
        </p:nvCxnSpPr>
        <p:spPr>
          <a:xfrm rot="-5400000">
            <a:off x="4113425" y="1643812"/>
            <a:ext cx="833100" cy="17949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8" name="Google Shape;178;p17"/>
          <p:cNvCxnSpPr>
            <a:stCxn id="174" idx="2"/>
            <a:endCxn id="179" idx="0"/>
          </p:cNvCxnSpPr>
          <p:nvPr/>
        </p:nvCxnSpPr>
        <p:spPr>
          <a:xfrm flipH="1" rot="-5400000">
            <a:off x="5402900" y="2149375"/>
            <a:ext cx="1877700" cy="1828500"/>
          </a:xfrm>
          <a:prstGeom prst="bentConnector3">
            <a:avLst>
              <a:gd fmla="val 2182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80" name="Google Shape;180;p17"/>
          <p:cNvCxnSpPr>
            <a:stCxn id="181" idx="0"/>
            <a:endCxn id="174" idx="2"/>
          </p:cNvCxnSpPr>
          <p:nvPr/>
        </p:nvCxnSpPr>
        <p:spPr>
          <a:xfrm rot="-5400000">
            <a:off x="3241125" y="771545"/>
            <a:ext cx="833100" cy="35394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74" name="Google Shape;174;p17"/>
          <p:cNvSpPr txBox="1"/>
          <p:nvPr/>
        </p:nvSpPr>
        <p:spPr>
          <a:xfrm>
            <a:off x="4657250" y="1608175"/>
            <a:ext cx="1540500" cy="516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Dueños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2863475" y="2957812"/>
            <a:ext cx="1538100" cy="516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Cajero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4658450" y="2957812"/>
            <a:ext cx="1538100" cy="516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Chef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6486950" y="4002339"/>
            <a:ext cx="1538100" cy="516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1118925" y="2957795"/>
            <a:ext cx="1538100" cy="516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Mozos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DIAGRAMA ORGANIZACIONAL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1235850" y="952500"/>
            <a:ext cx="7162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Debido a la crisis del Covid: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 Regular"/>
              <a:buChar char="-"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Sus ventas bajaron.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 Regular"/>
              <a:buChar char="-"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Fueron obligados a adoptar el modo “take away” y delivery.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 Regular"/>
              <a:buChar char="-"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Implementaron un sistema de pedidos por whatsapp.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75" y="2853500"/>
            <a:ext cx="1939000" cy="19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2558925" y="3052450"/>
            <a:ext cx="28800" cy="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8"/>
          <p:cNvSpPr txBox="1"/>
          <p:nvPr/>
        </p:nvSpPr>
        <p:spPr>
          <a:xfrm>
            <a:off x="2587725" y="3376500"/>
            <a:ext cx="620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Esto genera aún más problemas: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swald Regular"/>
              <a:buChar char="-"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Los clientes son poco expresivos al momento de solicitar un pedido, generando demoras y agotando la paciencia del moderador de pedidos.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PROBLEMAS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56325" y="1041600"/>
            <a:ext cx="44112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  <a:t>Funciones del Staff</a:t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Gestión del menú.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Administración estados de pedidos.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Unificación de plataforma en local / delivery 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Integración con sistemas de pago actuales digitales (MP).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Acceso a informes estadísticos de los flujos de datos del sistema.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Incentivos para los clientes a través de puntos.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4571925" y="1041600"/>
            <a:ext cx="45156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  <a:t>Funciones de los </a:t>
            </a:r>
            <a:r>
              <a:rPr lang="es" sz="2000">
                <a:latin typeface="Oswald Regular"/>
                <a:ea typeface="Oswald Regular"/>
                <a:cs typeface="Oswald Regular"/>
                <a:sym typeface="Oswald Regular"/>
              </a:rPr>
              <a:t>Usuarios</a:t>
            </a:r>
            <a:endParaRPr sz="20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Gestión de cuenta.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Gestión</a:t>
            </a: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 de </a:t>
            </a: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órdenes.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Diferentes métodos </a:t>
            </a: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de pago (Efectivo, MP, Puntos).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Diferentes </a:t>
            </a: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métodos</a:t>
            </a: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 de entrega (Delivery, Take Away).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swald Regular"/>
              <a:buChar char="-"/>
            </a:pPr>
            <a:r>
              <a:rPr lang="es" sz="1600">
                <a:latin typeface="Oswald Regular"/>
                <a:ea typeface="Oswald Regular"/>
                <a:cs typeface="Oswald Regular"/>
                <a:sym typeface="Oswald Regular"/>
              </a:rPr>
              <a:t>Obtener puntos.</a:t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249" y="4000806"/>
            <a:ext cx="1065743" cy="1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850" y="4000775"/>
            <a:ext cx="1065750" cy="1065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19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PROPUESTA DEL PROYECTO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/>
        </p:nvSpPr>
        <p:spPr>
          <a:xfrm>
            <a:off x="446275" y="3583825"/>
            <a:ext cx="268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</a:t>
            </a: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olicitante de pedido</a:t>
            </a:r>
            <a:endParaRPr sz="18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5489613" y="3283988"/>
            <a:ext cx="261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Moderador de pedidos</a:t>
            </a:r>
            <a:endParaRPr sz="18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2470425" y="1694050"/>
            <a:ext cx="445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Usuario que realiza los pedidos 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4953813" y="3750475"/>
            <a:ext cx="368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Encargado de aceptar o rechazar los pedidos, </a:t>
            </a:r>
            <a:r>
              <a:rPr lang="es" sz="2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además de cambiar el estado de la orden</a:t>
            </a:r>
            <a:r>
              <a:rPr lang="es" sz="20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</a:t>
            </a:r>
            <a:endParaRPr sz="20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75" y="1559675"/>
            <a:ext cx="2024150" cy="2024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00" y="2093575"/>
            <a:ext cx="277575" cy="2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062" y="1694050"/>
            <a:ext cx="1585175" cy="15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USUARIOS Y ROLES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526350" y="2876375"/>
            <a:ext cx="2091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</a:t>
            </a: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esponsables de preparación del pedido</a:t>
            </a:r>
            <a:endParaRPr sz="18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7205475" y="3903650"/>
            <a:ext cx="170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R</a:t>
            </a: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esponsable de registrar el cobro</a:t>
            </a:r>
            <a:endParaRPr sz="1800">
              <a:solidFill>
                <a:srgbClr val="FFFFFF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050" y="0"/>
            <a:ext cx="1099950" cy="10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2024363" y="1472475"/>
            <a:ext cx="423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Luego de que la cocina/barra termina el pedido es </a:t>
            </a: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preparado</a:t>
            </a:r>
            <a:r>
              <a:rPr lang="es" sz="20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por el mozo</a:t>
            </a:r>
            <a:endParaRPr sz="20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50" y="1472475"/>
            <a:ext cx="1403900" cy="1403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475" y="2027650"/>
            <a:ext cx="1709700" cy="17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4105025" y="27215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El cajero es el responsable de registrar el cobro de los pedidos </a:t>
            </a:r>
            <a:endParaRPr sz="1800">
              <a:solidFill>
                <a:schemeClr val="lt1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228" name="Google Shape;228;p21"/>
          <p:cNvSpPr txBox="1"/>
          <p:nvPr>
            <p:ph type="title"/>
          </p:nvPr>
        </p:nvSpPr>
        <p:spPr>
          <a:xfrm>
            <a:off x="0" y="208650"/>
            <a:ext cx="9144000" cy="8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Oswald Regular"/>
                <a:ea typeface="Oswald Regular"/>
                <a:cs typeface="Oswald Regular"/>
                <a:sym typeface="Oswald Regular"/>
              </a:rPr>
              <a:t>USUARIOS Y ROLES</a:t>
            </a:r>
            <a:endParaRPr sz="250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